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88" r:id="rId2"/>
    <p:sldId id="289" r:id="rId3"/>
    <p:sldId id="26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309" r:id="rId12"/>
    <p:sldId id="298" r:id="rId13"/>
    <p:sldId id="312" r:id="rId14"/>
    <p:sldId id="299" r:id="rId15"/>
    <p:sldId id="301" r:id="rId16"/>
    <p:sldId id="300" r:id="rId17"/>
    <p:sldId id="321" r:id="rId18"/>
    <p:sldId id="305" r:id="rId19"/>
    <p:sldId id="307" r:id="rId20"/>
    <p:sldId id="313" r:id="rId21"/>
    <p:sldId id="310" r:id="rId22"/>
    <p:sldId id="311" r:id="rId23"/>
    <p:sldId id="302" r:id="rId24"/>
    <p:sldId id="303" r:id="rId25"/>
    <p:sldId id="304" r:id="rId26"/>
    <p:sldId id="317" r:id="rId27"/>
    <p:sldId id="318" r:id="rId28"/>
    <p:sldId id="316" r:id="rId29"/>
    <p:sldId id="315" r:id="rId30"/>
    <p:sldId id="319" r:id="rId31"/>
    <p:sldId id="308" r:id="rId32"/>
    <p:sldId id="320" r:id="rId33"/>
  </p:sldIdLst>
  <p:sldSz cx="9144000" cy="5143500" type="screen16x9"/>
  <p:notesSz cx="6858000" cy="9144000"/>
  <p:embeddedFontLst>
    <p:embeddedFont>
      <p:font typeface="Noto Sans CJK KR Regular" panose="020B0600000101010101" charset="-127"/>
      <p:regular r:id="rId35"/>
    </p:embeddedFont>
    <p:embeddedFont>
      <p:font typeface="Noto Sans CJK KR Black" panose="020B0A0000000000000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092"/>
    <a:srgbClr val="9B9B9B"/>
    <a:srgbClr val="A9E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6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50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46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348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96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79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939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9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79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6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93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83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71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44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1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19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842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126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73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997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1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24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41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1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2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347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5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7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ea9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ea9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3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D36C0CF-5AC3-4F8C-8C00-C9C833A836A6}"/>
              </a:ext>
            </a:extLst>
          </p:cNvPr>
          <p:cNvSpPr/>
          <p:nvPr/>
        </p:nvSpPr>
        <p:spPr>
          <a:xfrm>
            <a:off x="0" y="0"/>
            <a:ext cx="9144000" cy="2878930"/>
          </a:xfrm>
          <a:custGeom>
            <a:avLst/>
            <a:gdLst>
              <a:gd name="connsiteX0" fmla="*/ 0 w 9144000"/>
              <a:gd name="connsiteY0" fmla="*/ 0 h 2878930"/>
              <a:gd name="connsiteX1" fmla="*/ 9144000 w 9144000"/>
              <a:gd name="connsiteY1" fmla="*/ 0 h 2878930"/>
              <a:gd name="connsiteX2" fmla="*/ 9144000 w 9144000"/>
              <a:gd name="connsiteY2" fmla="*/ 2164555 h 2878930"/>
              <a:gd name="connsiteX3" fmla="*/ 0 w 9144000"/>
              <a:gd name="connsiteY3" fmla="*/ 2878930 h 2878930"/>
              <a:gd name="connsiteX4" fmla="*/ 0 w 9144000"/>
              <a:gd name="connsiteY4" fmla="*/ 0 h 287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878930">
                <a:moveTo>
                  <a:pt x="0" y="0"/>
                </a:moveTo>
                <a:lnTo>
                  <a:pt x="9144000" y="0"/>
                </a:lnTo>
                <a:lnTo>
                  <a:pt x="9144000" y="2164555"/>
                </a:lnTo>
                <a:lnTo>
                  <a:pt x="0" y="28789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9B5C9-E7A7-4158-A3AF-D2654E5854FE}"/>
              </a:ext>
            </a:extLst>
          </p:cNvPr>
          <p:cNvSpPr txBox="1"/>
          <p:nvPr/>
        </p:nvSpPr>
        <p:spPr>
          <a:xfrm>
            <a:off x="2089547" y="1650207"/>
            <a:ext cx="496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세종시</a:t>
            </a:r>
            <a:r>
              <a:rPr lang="en-US" altLang="ko-KR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주택 시장 특성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67B84-00A9-4BF6-A6E0-2E6C8D897BC7}"/>
              </a:ext>
            </a:extLst>
          </p:cNvPr>
          <p:cNvSpPr txBox="1"/>
          <p:nvPr/>
        </p:nvSpPr>
        <p:spPr>
          <a:xfrm>
            <a:off x="3243262" y="2694264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천일중</a:t>
            </a:r>
            <a:endParaRPr lang="ko-KR" altLang="en-US" sz="18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93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C15A6D-16E4-4E56-92D0-F381B11511B3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상업업무용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상업업무용 매매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실거래가를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10796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실제로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근린시설들이 매매로 많이 나왔다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조치원에 인구가 많은 이유는 인프라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때문일것이라는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가정의 근거다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3" name="Google Shape;146;p27">
            <a:extLst>
              <a:ext uri="{FF2B5EF4-FFF2-40B4-BE49-F238E27FC236}">
                <a16:creationId xmlns:a16="http://schemas.microsoft.com/office/drawing/2014/main" id="{939A121B-B112-4CB1-8076-B06173C7BE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686" y="896929"/>
            <a:ext cx="4889601" cy="353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45F51B-1CFC-4CE4-BCB6-5435CC919A2B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EA8F9E-571D-46E3-937D-A09714DA34F9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17D7CC-2C86-435A-9EF9-9B0D7AFBC2BD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7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6DB19E-0DE2-4772-85AC-58C622519B95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전입자수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21.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전출자수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날짜별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전입자와 전출자 수를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73863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세종시의 전입 비율이 떨어지고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세종시의 전출 비율이 시간이 지남에 따라 늘어가고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D593995-3117-43B2-AA51-5FDEA17D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96" y="880034"/>
            <a:ext cx="2761395" cy="1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4E101AB5-07A2-468C-BBE2-124123B1D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96" y="2906224"/>
            <a:ext cx="2761396" cy="18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ADE743-CBE3-4665-AF09-6895426F25E5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6AD4AD-B72B-4633-B69C-6732B25A2CB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E40F4E-745C-4047-86F2-1128C6CF86E4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3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3ABD9-4834-433C-82C4-EAC4E9302132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전입자수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지역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연도별 전입자 수 변화 추이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한솔동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보람동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종촌동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새롬동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대평동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 전입자의 수들이 줄고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9FAC7BBA-8BF3-407E-B8FC-A4BF1362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0" y="876073"/>
            <a:ext cx="3656807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번개 3">
            <a:extLst>
              <a:ext uri="{FF2B5EF4-FFF2-40B4-BE49-F238E27FC236}">
                <a16:creationId xmlns:a16="http://schemas.microsoft.com/office/drawing/2014/main" id="{4B75B8C5-C8C0-45B1-9B74-BDAFE36AFA47}"/>
              </a:ext>
            </a:extLst>
          </p:cNvPr>
          <p:cNvSpPr/>
          <p:nvPr/>
        </p:nvSpPr>
        <p:spPr>
          <a:xfrm>
            <a:off x="4618434" y="594540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번개 16">
            <a:extLst>
              <a:ext uri="{FF2B5EF4-FFF2-40B4-BE49-F238E27FC236}">
                <a16:creationId xmlns:a16="http://schemas.microsoft.com/office/drawing/2014/main" id="{2D7546F8-E6C4-4A9D-A8CD-A2F820592E6A}"/>
              </a:ext>
            </a:extLst>
          </p:cNvPr>
          <p:cNvSpPr/>
          <p:nvPr/>
        </p:nvSpPr>
        <p:spPr>
          <a:xfrm>
            <a:off x="6831212" y="524479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A9D93521-BCFD-455C-A8CB-DD07F525A5D8}"/>
              </a:ext>
            </a:extLst>
          </p:cNvPr>
          <p:cNvSpPr/>
          <p:nvPr/>
        </p:nvSpPr>
        <p:spPr>
          <a:xfrm>
            <a:off x="7583091" y="1483803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번개 23">
            <a:extLst>
              <a:ext uri="{FF2B5EF4-FFF2-40B4-BE49-F238E27FC236}">
                <a16:creationId xmlns:a16="http://schemas.microsoft.com/office/drawing/2014/main" id="{C4AF436A-D926-4D55-BCA4-5D93E43727D9}"/>
              </a:ext>
            </a:extLst>
          </p:cNvPr>
          <p:cNvSpPr/>
          <p:nvPr/>
        </p:nvSpPr>
        <p:spPr>
          <a:xfrm>
            <a:off x="7583091" y="527628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7F624C60-0BD5-4DFC-862C-A2DA0F44F1E5}"/>
              </a:ext>
            </a:extLst>
          </p:cNvPr>
          <p:cNvSpPr/>
          <p:nvPr/>
        </p:nvSpPr>
        <p:spPr>
          <a:xfrm>
            <a:off x="6818711" y="3248629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B38B0D-838F-4A1D-BCCE-B911964FE0C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4A4FEC-9E0B-49D5-BAF6-B42576201ED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BACACC-69F4-4B3C-8020-C4ABA0521EBF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5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CFE84F-94AE-4FB1-A4E2-1D5142858A0F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0DD7EB0E-C382-41A8-AC69-F03B3771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854" y="876073"/>
            <a:ext cx="3658410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21.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전출자수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지역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연도별 전출자 수의 변화 추이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92329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새롬동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대평동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소담동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순으로 많다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전입도 그렇고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전출 수의 단위가 크다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4B75B8C5-C8C0-45B1-9B74-BDAFE36AFA47}"/>
              </a:ext>
            </a:extLst>
          </p:cNvPr>
          <p:cNvSpPr/>
          <p:nvPr/>
        </p:nvSpPr>
        <p:spPr>
          <a:xfrm>
            <a:off x="6755008" y="3283774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번개 16">
            <a:extLst>
              <a:ext uri="{FF2B5EF4-FFF2-40B4-BE49-F238E27FC236}">
                <a16:creationId xmlns:a16="http://schemas.microsoft.com/office/drawing/2014/main" id="{2D7546F8-E6C4-4A9D-A8CD-A2F820592E6A}"/>
              </a:ext>
            </a:extLst>
          </p:cNvPr>
          <p:cNvSpPr/>
          <p:nvPr/>
        </p:nvSpPr>
        <p:spPr>
          <a:xfrm>
            <a:off x="6049565" y="594540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A9D93521-BCFD-455C-A8CB-DD07F525A5D8}"/>
              </a:ext>
            </a:extLst>
          </p:cNvPr>
          <p:cNvSpPr/>
          <p:nvPr/>
        </p:nvSpPr>
        <p:spPr>
          <a:xfrm>
            <a:off x="7561660" y="1564673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87F02EF6-4D23-4A89-BD05-87E19C6D20C5}"/>
              </a:ext>
            </a:extLst>
          </p:cNvPr>
          <p:cNvSpPr/>
          <p:nvPr/>
        </p:nvSpPr>
        <p:spPr>
          <a:xfrm>
            <a:off x="7502427" y="3290396"/>
            <a:ext cx="328612" cy="369302"/>
          </a:xfrm>
          <a:prstGeom prst="lightningBol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96A5A6-D684-4D94-BA3A-A13DE3F7FF81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8B2F19-269C-402A-ABEB-197A98B9432A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25772D-1D53-4FA4-A610-F5D566129DAF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3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83FEF0-96F4-4CE8-A398-67846EC8A2FB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전입자수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21.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전출자수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날짜별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전입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전출자 수를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10796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분기부터 전출자가 많아진다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많이 떠나는 이유를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집값으로 가정했다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5965D3-6F94-4D20-B104-D73D1BD9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9" y="896930"/>
            <a:ext cx="4798098" cy="39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10116D-AC74-4F9F-94B0-43FB134E7294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A5E00-8445-4475-B3DE-2025331CC2A2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187670-D2A5-41C3-97F6-405B033EF84C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C30EDD-6279-4B31-949C-48BBB91DE164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년도에 따른 면적 구분간 면적당 평균금액을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84662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통계청 면적 구분 대로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x-small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40㎡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small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60㎡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middle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85㎡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large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135㎡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x-large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135㎡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초과로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년에도 팍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달라진것을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볼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통계적으로도 유의한지 슬라이드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23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번으로  확인해봤다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0038D7-27FB-4D4E-9B73-2A635F97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703544"/>
            <a:ext cx="3124820" cy="40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A47960-CC34-40CF-B2CB-925D364A5AFA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E41FA9-C002-45DB-9988-A97E50F9CD9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3CAF6-8C23-4EFD-A37E-F07711378949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8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15560F-59AA-4936-A474-87D319B1E3D7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지역별 면적당 평균거래금액과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조치원읍만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따로 분포를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477297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파일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파일이다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오히려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적당거래금액으로는 집값이 이유임이 타당해 보이지 않는다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매매 그래프도 같다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790EE2-4A5B-42BF-8008-88B5E721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80" y="896930"/>
            <a:ext cx="4289645" cy="18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969804-2B77-4C9C-A758-9EBD044D0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80" y="2903058"/>
            <a:ext cx="4289647" cy="18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AA7F80-601C-4333-B955-998BD6AF0413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322EA2-BD4D-4232-AC99-B32DDEB9B746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E1C86-6414-4F91-996E-582B688FE827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2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DF5FBB-9153-4FF1-8B5E-69DFE2293683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월세를 전세로 변환해서 면적당 보증금을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동들이 대부분 가격이 큰 것을 알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BFC5F8-0B87-41D2-AD40-0F26CC945A9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B194C-E860-4E81-AF28-2940077F85EF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48FB7F-666B-4626-804D-89CBE8AB691A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1C5FDE2-C5A3-495C-9738-D0E9AC23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2" y="746039"/>
            <a:ext cx="4471988" cy="22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8262983-1CFA-4D14-B2EC-E8AC5899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23" y="2963425"/>
            <a:ext cx="1981465" cy="2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59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DF5FBB-9153-4FF1-8B5E-69DFE2293683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73863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.csv10.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오피스텔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월세를 전세로 변환해서 면적당 보증금을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110796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 전월세 통합 평균 가격들과 같이 동들이 대부분 가격이 큰 것을 알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인구가 가장 많은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평균 보증금의 분포를 살펴봤다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F55CBF-9F10-4BB0-9DF9-0F15DCF5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70" y="1666160"/>
            <a:ext cx="4648200" cy="16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BFC5F8-0B87-41D2-AD40-0F26CC945A9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B194C-E860-4E81-AF28-2940077F85EF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48FB7F-666B-4626-804D-89CBE8AB691A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8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45318D-ECE5-4149-948E-C64950B0F98E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월세를 전세로 변환해서 면적당 보증금을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110796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고운동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도담동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아름동이 면적당 단독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다가구 전월세통합 평균 가격이 크다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옆은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전월세통합 평균 금액 분포를 그렸다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2997BF-942F-4BE6-8C0C-3C2261A3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91" y="2007753"/>
            <a:ext cx="4947925" cy="13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4F7ECE-AD50-4DA1-B00B-4D249962BA95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01E7A9-AA7C-4531-8639-6DC418385B4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11506A-755B-4642-B30F-975E452D121E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2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D36C0CF-5AC3-4F8C-8C00-C9C833A836A6}"/>
              </a:ext>
            </a:extLst>
          </p:cNvPr>
          <p:cNvSpPr/>
          <p:nvPr/>
        </p:nvSpPr>
        <p:spPr>
          <a:xfrm flipH="1">
            <a:off x="0" y="0"/>
            <a:ext cx="9144000" cy="2878930"/>
          </a:xfrm>
          <a:custGeom>
            <a:avLst/>
            <a:gdLst>
              <a:gd name="connsiteX0" fmla="*/ 0 w 9144000"/>
              <a:gd name="connsiteY0" fmla="*/ 0 h 2878930"/>
              <a:gd name="connsiteX1" fmla="*/ 9144000 w 9144000"/>
              <a:gd name="connsiteY1" fmla="*/ 0 h 2878930"/>
              <a:gd name="connsiteX2" fmla="*/ 9144000 w 9144000"/>
              <a:gd name="connsiteY2" fmla="*/ 2164555 h 2878930"/>
              <a:gd name="connsiteX3" fmla="*/ 0 w 9144000"/>
              <a:gd name="connsiteY3" fmla="*/ 2878930 h 2878930"/>
              <a:gd name="connsiteX4" fmla="*/ 0 w 9144000"/>
              <a:gd name="connsiteY4" fmla="*/ 0 h 287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878930">
                <a:moveTo>
                  <a:pt x="0" y="0"/>
                </a:moveTo>
                <a:lnTo>
                  <a:pt x="9144000" y="0"/>
                </a:lnTo>
                <a:lnTo>
                  <a:pt x="9144000" y="2164555"/>
                </a:lnTo>
                <a:lnTo>
                  <a:pt x="0" y="28789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9B5C9-E7A7-4158-A3AF-D2654E5854FE}"/>
              </a:ext>
            </a:extLst>
          </p:cNvPr>
          <p:cNvSpPr txBox="1"/>
          <p:nvPr/>
        </p:nvSpPr>
        <p:spPr>
          <a:xfrm>
            <a:off x="1507331" y="1326418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lang="ko-KR" altLang="en-US" sz="28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67B84-00A9-4BF6-A6E0-2E6C8D897BC7}"/>
              </a:ext>
            </a:extLst>
          </p:cNvPr>
          <p:cNvSpPr txBox="1"/>
          <p:nvPr/>
        </p:nvSpPr>
        <p:spPr>
          <a:xfrm>
            <a:off x="1507332" y="324868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FA680-F458-4366-AA0A-1B8D61AA619E}"/>
              </a:ext>
            </a:extLst>
          </p:cNvPr>
          <p:cNvSpPr txBox="1"/>
          <p:nvPr/>
        </p:nvSpPr>
        <p:spPr>
          <a:xfrm>
            <a:off x="1507331" y="385375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4BD83D-33D2-4D36-9FEF-188C7E4C7AB3}"/>
              </a:ext>
            </a:extLst>
          </p:cNvPr>
          <p:cNvSpPr/>
          <p:nvPr/>
        </p:nvSpPr>
        <p:spPr>
          <a:xfrm>
            <a:off x="985838" y="3350420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E49A13-8CBB-40D7-B1BE-A428EE895D1C}"/>
              </a:ext>
            </a:extLst>
          </p:cNvPr>
          <p:cNvSpPr/>
          <p:nvPr/>
        </p:nvSpPr>
        <p:spPr>
          <a:xfrm>
            <a:off x="985837" y="3955497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06B5-53C4-4226-887B-511586CDE064}"/>
              </a:ext>
            </a:extLst>
          </p:cNvPr>
          <p:cNvSpPr txBox="1"/>
          <p:nvPr/>
        </p:nvSpPr>
        <p:spPr>
          <a:xfrm>
            <a:off x="1507331" y="2643604"/>
            <a:ext cx="2657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BD52A-6F49-483D-A59D-9430122C6A04}"/>
              </a:ext>
            </a:extLst>
          </p:cNvPr>
          <p:cNvSpPr/>
          <p:nvPr/>
        </p:nvSpPr>
        <p:spPr>
          <a:xfrm>
            <a:off x="985837" y="2745343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53A84-1915-4D46-928E-C16BCBAE3E29}"/>
              </a:ext>
            </a:extLst>
          </p:cNvPr>
          <p:cNvSpPr txBox="1"/>
          <p:nvPr/>
        </p:nvSpPr>
        <p:spPr>
          <a:xfrm>
            <a:off x="1507331" y="445883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AEBEFF-8696-4B8B-9F56-A0F149BC553A}"/>
              </a:ext>
            </a:extLst>
          </p:cNvPr>
          <p:cNvSpPr/>
          <p:nvPr/>
        </p:nvSpPr>
        <p:spPr>
          <a:xfrm>
            <a:off x="985837" y="456057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30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14A00B-F7A6-4B2F-91A1-068860933855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전세아파트 매매 가격과 면적의 상관관계를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92329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상식적으로 생각해도 면적과 가격의 어느정도 비례가 있다고 추측할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상관관계를 봐도 그렇다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82A7C2-F12D-416C-8E73-3875043E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78" y="619585"/>
            <a:ext cx="2667683" cy="171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D48BA8A-7BF1-4DF8-8863-A55BB400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29" y="3106657"/>
            <a:ext cx="2621133" cy="171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F1125F-F0C2-4774-9AB6-B7AB2867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009" y="1672216"/>
            <a:ext cx="2113064" cy="20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9FCC1B-8A45-4EEC-B465-D0665FA648D9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C53302-1305-4FC6-A244-DA0775504495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01F4F2-9651-4B9C-A43D-2FCE15DB74D9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4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738181-5AA6-447E-9C3A-DC60D737B0CF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p-value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cluster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라고 생각하고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년도별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면적당거래금액으로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27699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조치원읍과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나성동의 가격변화가 눈여겨볼 만하다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고운동과 금남면은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년에는 뜸해졌고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종촌동과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어진동과 소담동은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 가격변화가 있었다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p_value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클수록 변화가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컸다고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추측할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오른쪽 아래 사진은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limit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줘서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한솔동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도담동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같은 경우는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년도별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평균의 변화가 거의 없다고 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170F835-2E16-482E-8DED-7660E988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1" y="502844"/>
            <a:ext cx="3156611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96BFF6-83FE-44C8-93A5-4EC055F4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86" y="2676926"/>
            <a:ext cx="2529714" cy="2450306"/>
          </a:xfrm>
          <a:custGeom>
            <a:avLst/>
            <a:gdLst>
              <a:gd name="connsiteX0" fmla="*/ 1000952 w 2529714"/>
              <a:gd name="connsiteY0" fmla="*/ 0 h 2450306"/>
              <a:gd name="connsiteX1" fmla="*/ 2529714 w 2529714"/>
              <a:gd name="connsiteY1" fmla="*/ 0 h 2450306"/>
              <a:gd name="connsiteX2" fmla="*/ 2529714 w 2529714"/>
              <a:gd name="connsiteY2" fmla="*/ 2450306 h 2450306"/>
              <a:gd name="connsiteX3" fmla="*/ 0 w 2529714"/>
              <a:gd name="connsiteY3" fmla="*/ 2450306 h 2450306"/>
              <a:gd name="connsiteX4" fmla="*/ 0 w 2529714"/>
              <a:gd name="connsiteY4" fmla="*/ 913292 h 245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714" h="2450306">
                <a:moveTo>
                  <a:pt x="1000952" y="0"/>
                </a:moveTo>
                <a:lnTo>
                  <a:pt x="2529714" y="0"/>
                </a:lnTo>
                <a:lnTo>
                  <a:pt x="2529714" y="2450306"/>
                </a:lnTo>
                <a:lnTo>
                  <a:pt x="0" y="2450306"/>
                </a:lnTo>
                <a:lnTo>
                  <a:pt x="0" y="9132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EDB35-EAD3-4DD8-A4C8-432347E704CB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A88DE6-3BE6-46F4-965C-EC2657C9202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EE59D3-ADF5-4874-A5F0-685C3167BFE9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8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539736-5B4E-4F3C-BDEB-A7531D47CE23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p-value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cluster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라고 생각하고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년도별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면적당보증금으로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2215961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보증금은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같은 방법이다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 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면적당보증금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변화는 어진동이 가장 많이 변화했다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뒤로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아름동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대평동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증촌동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 </a:t>
            </a:r>
            <a:r>
              <a:rPr lang="ko-KR" altLang="en-US" sz="12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들의 가격 변화가 많았다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아파트 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 가리지 않고 가격이 많이 높아졌다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1212C92-D39D-4184-B27F-E97168E0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86" y="2721687"/>
            <a:ext cx="2529714" cy="2450307"/>
          </a:xfrm>
          <a:custGeom>
            <a:avLst/>
            <a:gdLst>
              <a:gd name="connsiteX0" fmla="*/ 842962 w 2529714"/>
              <a:gd name="connsiteY0" fmla="*/ 1 h 2450307"/>
              <a:gd name="connsiteX1" fmla="*/ 2529714 w 2529714"/>
              <a:gd name="connsiteY1" fmla="*/ 1 h 2450307"/>
              <a:gd name="connsiteX2" fmla="*/ 2529714 w 2529714"/>
              <a:gd name="connsiteY2" fmla="*/ 2450307 h 2450307"/>
              <a:gd name="connsiteX3" fmla="*/ 0 w 2529714"/>
              <a:gd name="connsiteY3" fmla="*/ 2450307 h 2450307"/>
              <a:gd name="connsiteX4" fmla="*/ 0 w 2529714"/>
              <a:gd name="connsiteY4" fmla="*/ 728871 h 2450307"/>
              <a:gd name="connsiteX5" fmla="*/ 476167 w 2529714"/>
              <a:gd name="connsiteY5" fmla="*/ 270434 h 2450307"/>
              <a:gd name="connsiteX6" fmla="*/ 0 w 2529714"/>
              <a:gd name="connsiteY6" fmla="*/ 1 h 2450307"/>
              <a:gd name="connsiteX7" fmla="*/ 757059 w 2529714"/>
              <a:gd name="connsiteY7" fmla="*/ 1 h 2450307"/>
              <a:gd name="connsiteX8" fmla="*/ 476167 w 2529714"/>
              <a:gd name="connsiteY8" fmla="*/ 270434 h 2450307"/>
              <a:gd name="connsiteX9" fmla="*/ 0 w 2529714"/>
              <a:gd name="connsiteY9" fmla="*/ 621506 h 2450307"/>
              <a:gd name="connsiteX10" fmla="*/ 757060 w 2529714"/>
              <a:gd name="connsiteY10" fmla="*/ 0 h 2450307"/>
              <a:gd name="connsiteX11" fmla="*/ 842963 w 2529714"/>
              <a:gd name="connsiteY11" fmla="*/ 0 h 2450307"/>
              <a:gd name="connsiteX12" fmla="*/ 842962 w 2529714"/>
              <a:gd name="connsiteY12" fmla="*/ 1 h 2450307"/>
              <a:gd name="connsiteX13" fmla="*/ 757059 w 2529714"/>
              <a:gd name="connsiteY13" fmla="*/ 1 h 245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9714" h="2450307">
                <a:moveTo>
                  <a:pt x="842962" y="1"/>
                </a:moveTo>
                <a:lnTo>
                  <a:pt x="2529714" y="1"/>
                </a:lnTo>
                <a:lnTo>
                  <a:pt x="2529714" y="2450307"/>
                </a:lnTo>
                <a:lnTo>
                  <a:pt x="0" y="2450307"/>
                </a:lnTo>
                <a:lnTo>
                  <a:pt x="0" y="728871"/>
                </a:lnTo>
                <a:lnTo>
                  <a:pt x="476167" y="270434"/>
                </a:lnTo>
                <a:close/>
                <a:moveTo>
                  <a:pt x="0" y="1"/>
                </a:moveTo>
                <a:lnTo>
                  <a:pt x="757059" y="1"/>
                </a:lnTo>
                <a:lnTo>
                  <a:pt x="476167" y="270434"/>
                </a:lnTo>
                <a:lnTo>
                  <a:pt x="0" y="621506"/>
                </a:lnTo>
                <a:close/>
                <a:moveTo>
                  <a:pt x="757060" y="0"/>
                </a:moveTo>
                <a:lnTo>
                  <a:pt x="842963" y="0"/>
                </a:lnTo>
                <a:lnTo>
                  <a:pt x="842962" y="1"/>
                </a:lnTo>
                <a:lnTo>
                  <a:pt x="757059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033908A-96BC-4475-9883-CA58728E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1" y="492948"/>
            <a:ext cx="3016451" cy="29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5A5E4B-4567-45F8-A5DF-D89C525B0614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0C67C-FFD6-4846-B375-C8FA31662B89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806D4-17AC-44F9-8C48-79D7DFA401E8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0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부트스트랩을 통한 년도와 년도를 잇는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258529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H0 :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 년도 사이의 평균이 차이가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H1 :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 년도 사이의 평균이 차이가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슬라이드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15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번과 함께 보면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사이에는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H0(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틀릴확률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보다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p-value(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맞을 때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이상값이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나올 확률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더 크기 때문에 평균 매매가가 차이가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그런데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가면서 평균의 차이가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아파트 매매가가 증가했다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34F8B6E-4942-4CBC-8F4D-23069B4E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4" y="852086"/>
            <a:ext cx="2634916" cy="1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5823612-CC93-4022-967A-7295904A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5" y="852086"/>
            <a:ext cx="2634916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2F8C0F-6379-4A62-B514-5584B368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3" y="2629451"/>
            <a:ext cx="2799096" cy="16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CA2A83-2DED-497D-B4DF-10B80414FC55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A4BD73-2A16-4BAD-AC1E-6C8EDA0A48FF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0D97A5-3DF0-47B8-8EF8-4BABD0709C75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122C58-867F-460D-9AD5-0C576E4766E2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4D9D4-9C38-4DBC-9AC8-BB36330E2F10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340167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73863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오피스텔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62305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파일로 부트스트랩을 통한 년도와 년도를 잇는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39474" cy="25852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슬라이드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번과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모두 확인해봤는데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사이에는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H0(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틀릴확률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보다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p-value(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맞을 때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이상값이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나올 확률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더 크기 때문에 평균 매매가가 차이가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단독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오피스텔 모두 가격이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오르긴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했지만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평균의 차이는 유의수준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에서는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매매말고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세도 봐야한다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0C818100-9FEF-4DC4-9734-416C0546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184" y="865558"/>
            <a:ext cx="2634919" cy="15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1D2E987-078D-4D42-B52B-4E818C58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1" y="865558"/>
            <a:ext cx="2634919" cy="15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9B02FBC1-5F08-4F2E-A9F9-53EA3152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484" y="2676926"/>
            <a:ext cx="2736056" cy="16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D85BE9-B91C-4301-A77C-083A9D9A0F2A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67C8AA-7812-4DFC-8E17-B3A6201A8A8E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FCE0AB-A17E-4BE4-98A1-7D0A252799A4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28F3CB-93DE-4BB0-8317-AE43CC9CC0A6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10915-9335-4A4E-92FA-74FC0E1B6134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105946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부트스트랩을 통한 년도와 년도를 잇는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84662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조치원읍만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대응표본검정으로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본 통계로는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년과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년은 차이가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년과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년은 차이가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오히려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년이 조금 작았다는 뜻이 된다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실제로도 그렇다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 확 올랐다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6C6E7924-536E-4AE9-B9BA-3C0CCF66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38" y="2836818"/>
            <a:ext cx="2634913" cy="15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12CB91-86EF-477E-9B23-EF554E4ABF3B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1B4BE2-EDF6-4D7F-89AB-CA6F784B0F08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A00DEE-67E2-4D50-BFC1-ED8909F81D60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AB7972-8A15-4A4B-92E5-D4C90980A6D3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E4EBA-CBB6-4B5A-A166-B63EFEA3C490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3AC10-5430-40D3-A787-D66A518B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54" y="894254"/>
            <a:ext cx="2260559" cy="1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3D42FF-CE5C-4187-98F0-20C3495C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4" y="894253"/>
            <a:ext cx="2260560" cy="15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01F59C-C5F1-4119-A1A4-CA8D7B44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57" y="2831467"/>
            <a:ext cx="2260556" cy="15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5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73863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.csv10.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오피스텔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파일로 부트스트랩을 통한 년도와 년도를 잇는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25852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-18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8,9,10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파일 모두 확인해봤는데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년부터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사이에는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H0(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틀릴확률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보다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p-value(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맞을 때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이상값이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나올 확률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더 크기 때문에 평균 매매가가 차이가 없다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매매와 같다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결론은 조치원을 떠나는 이유는 아파트 일수도 있다는 생각을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7E1806-7D68-46CD-87F3-416D9F20C9A8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8E385-38B9-4C63-B3E3-2ADE9899C6B2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CBF556-5245-4D94-9252-09A114BAB289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AD6CFD-1C26-47EC-AC01-6A923826D33D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35BF1-092B-451A-9498-3BD4A357E5D5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A37459-7420-4012-8041-ED603F07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0" y="1318138"/>
            <a:ext cx="3622749" cy="25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7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부트스트랩을 통한 년도와 년도를 잇는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1661963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-19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모두 확인해봤는데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전월세 매매가와 형태가 같다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결론은 조치원을 떠나는 이유는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연립다세대나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단독다가구가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아닌 아파트 일수도 있다는 생각을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1EAB8B-630F-4F15-8553-B05BEC668A48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14B6A1-0B33-4F65-98B9-DA060F8D4829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52C7BA-AAD9-4425-846F-89A9B846CC57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31EE59-AA42-4918-B0B1-78D9B33A766E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F57A1-8ED7-4B3B-8426-500E4E40E470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599DF4-E118-4368-8ABC-9507C73FE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0" y="1266232"/>
            <a:ext cx="3672327" cy="25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아파트 전세 데이터가 유효한지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92329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전세아파트 가격의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95%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샘플들이 유효함을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BD9EF8-7E67-4447-8672-B64964B3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23" y="1364638"/>
            <a:ext cx="3456246" cy="25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9DFA1F-61D1-4C0B-A17A-07EB688A02F1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D4BD1-23FE-4F6D-9F0D-B4DC7C38202F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5B2397-082D-4B85-AFB7-82FE4B8434A7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8F81D1-7786-493D-AAEF-BBACF2C2F95D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DE9F33-7F83-4486-8318-B9CF540E62C3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24263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아파트 전세 데이터가 유효한지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10796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전세아파트 평균이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144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라는 것을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귀무가설로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t-test reject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확률이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0.05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보다 조금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큰것으로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봐서 위 데이터가 어느정도 대부분의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평균 전세를 나타내고 있음을 알려준다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12355A-3A35-467F-9AFF-0328C2D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66232"/>
            <a:ext cx="3621476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12B5E-B8EF-4EFE-9138-F4D616E2AD44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5DC76B-4D8A-4782-B4B0-ECA6C1CE467D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236348-E9E0-449E-A624-72E3E7157EB5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7BC38A-1B59-4386-B62C-C6D1FA26FB5E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DA87F6-8D79-4BB4-8343-007D997BBB51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252093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2396050" y="1233106"/>
            <a:ext cx="5847838" cy="40007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 주택 시장 특성을 직관적으로 이해 할 수 있는 다양한 모델을 도출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1336000" y="1232985"/>
            <a:ext cx="921425" cy="400200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분석목적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D3DCFA-BEA3-4905-A615-CC21EEFA433A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Google Shape;76;p17">
            <a:extLst>
              <a:ext uri="{FF2B5EF4-FFF2-40B4-BE49-F238E27FC236}">
                <a16:creationId xmlns:a16="http://schemas.microsoft.com/office/drawing/2014/main" id="{F3655F52-20E7-4B28-8A93-BEA31AD6CFFF}"/>
              </a:ext>
            </a:extLst>
          </p:cNvPr>
          <p:cNvSpPr txBox="1"/>
          <p:nvPr/>
        </p:nvSpPr>
        <p:spPr>
          <a:xfrm>
            <a:off x="1336000" y="2468555"/>
            <a:ext cx="921425" cy="400200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분석방법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Google Shape;75;p17">
            <a:extLst>
              <a:ext uri="{FF2B5EF4-FFF2-40B4-BE49-F238E27FC236}">
                <a16:creationId xmlns:a16="http://schemas.microsoft.com/office/drawing/2014/main" id="{D47DF79A-AAB3-4268-8703-434C72365771}"/>
              </a:ext>
            </a:extLst>
          </p:cNvPr>
          <p:cNvSpPr txBox="1"/>
          <p:nvPr/>
        </p:nvSpPr>
        <p:spPr>
          <a:xfrm>
            <a:off x="2396050" y="2468555"/>
            <a:ext cx="5847838" cy="40007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단순 시각화에서 가정과 추측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뒷받침 할 수 있는 통계론으로 준비했다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Google Shape;76;p17">
            <a:extLst>
              <a:ext uri="{FF2B5EF4-FFF2-40B4-BE49-F238E27FC236}">
                <a16:creationId xmlns:a16="http://schemas.microsoft.com/office/drawing/2014/main" id="{9AC05EA2-C8DD-42A9-AC69-331E67BB60A5}"/>
              </a:ext>
            </a:extLst>
          </p:cNvPr>
          <p:cNvSpPr txBox="1"/>
          <p:nvPr/>
        </p:nvSpPr>
        <p:spPr>
          <a:xfrm>
            <a:off x="1336000" y="3710415"/>
            <a:ext cx="921425" cy="400200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분석결과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Google Shape;75;p17">
            <a:extLst>
              <a:ext uri="{FF2B5EF4-FFF2-40B4-BE49-F238E27FC236}">
                <a16:creationId xmlns:a16="http://schemas.microsoft.com/office/drawing/2014/main" id="{BF237805-5480-4AD3-B030-9C1525BFB3ED}"/>
              </a:ext>
            </a:extLst>
          </p:cNvPr>
          <p:cNvSpPr txBox="1"/>
          <p:nvPr/>
        </p:nvSpPr>
        <p:spPr>
          <a:xfrm>
            <a:off x="2396050" y="3710536"/>
            <a:ext cx="5847838" cy="1046410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전출수가 전입수를 넘어서고 그 이유는 집 특히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 값 때문임을 분석했고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거주자들의 특성은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인가구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및 연령대는 사회 초년생 혹은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고연령대임을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알았다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마지막으로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집값 문제는 세종시 전체의 문제로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현상을 따라오는 동들이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있다는것이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주목할만한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점이다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342F4-7EED-4CC9-B8EF-F4E462584F16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1D88FB-7129-46DF-B6DD-34ED2453AF35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92AC14-7459-4F4E-9FA1-C8365B62BBD9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1FFE80-EBD5-466F-B602-EED0728772A3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아파트 전세 데이터가 유효한지 확인했다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84662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-20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함께 선형회귀로 현상을 설명하고자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최소자승법으로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본 면적과 보증금과의 간단한 선형회귀를 시도 해봤다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비례정도를 파악했지만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R-squared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0.557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그렇게 유의미한 의미를 얻진 못했다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88D888-631D-4970-BAE7-D0736B51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0" y="793929"/>
            <a:ext cx="3570310" cy="40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B1501-AF1F-4A6C-9FED-452707C5390F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445286-B089-49B3-9013-55424787AED8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DB22C7-A989-4747-A6E7-2F77250600BD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1896E3-38AD-409D-B011-0C568198F7F8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300598-CD09-4577-AE6E-7D386335022E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1752920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아파트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전월세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실거래가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62305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0" y="1662305"/>
            <a:ext cx="298948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대응표본검정을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시간이 흐를수록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값이 있는 데이터만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307624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307624"/>
            <a:ext cx="2989480" cy="203129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-21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슬라이드와 관련이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데이터의 수가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개보다 적은 표본들은 제거했다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금남면이 읍 중에 유일하게 매매도 많고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가격변화도 있었다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통계적으로 대부분 동들이 평균가격의 변화가 있다고 말할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C4C996-4CE9-4AD1-B29C-4DD48398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89" y="1635563"/>
            <a:ext cx="2629237" cy="2210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38E57-449D-4004-94CD-F8F5E6A1F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763" y="1724621"/>
            <a:ext cx="2629237" cy="21243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3E72ED-791C-49F3-A4E0-A0090F5A385E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8E42F9-02B1-46E4-974F-C90281CF1266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905655-7124-4C3A-84D2-53C31242A812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02E878-156E-48CA-AC1C-36DC9E71A637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5506AF-25A8-4282-BD8D-00B0D64EE6B7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2944081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D3DCFA-BEA3-4905-A615-CC21EEFA433A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rgbClr val="9B9B9B"/>
          </a:solidFill>
          <a:ln w="3175">
            <a:solidFill>
              <a:srgbClr val="9B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결과</a:t>
            </a:r>
            <a:endParaRPr lang="ko-KR" altLang="en-US" sz="28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95D72E-C2C8-4648-BB0F-EB3C7DEEC17E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AFB1B4-B0C4-4379-AFDB-3A26AC567639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7DF5CE-33D1-43E4-8154-1E53E62DF52E}"/>
              </a:ext>
            </a:extLst>
          </p:cNvPr>
          <p:cNvSpPr/>
          <p:nvPr/>
        </p:nvSpPr>
        <p:spPr>
          <a:xfrm>
            <a:off x="5029198" y="4873936"/>
            <a:ext cx="421481" cy="157162"/>
          </a:xfrm>
          <a:prstGeom prst="rect">
            <a:avLst/>
          </a:prstGeom>
          <a:solidFill>
            <a:srgbClr val="264092"/>
          </a:solidFill>
          <a:ln w="3175">
            <a:solidFill>
              <a:srgbClr val="26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A3B40-E31B-4B54-9A02-D8277ED7497D}"/>
              </a:ext>
            </a:extLst>
          </p:cNvPr>
          <p:cNvSpPr txBox="1"/>
          <p:nvPr/>
        </p:nvSpPr>
        <p:spPr>
          <a:xfrm>
            <a:off x="60840" y="577599"/>
            <a:ext cx="89045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세종시에 자가집에서 거주한 기간을 구분으로 봤을 때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년내에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세종시를 찾는 사람들이 줄었다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이유를 향후거주의사를 묻는 설문조사를 분석했고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특정 직업과 특정 가족형태에 따라 선호정도를 파악할 수 있었다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전입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전출자 수 데이터 분석을 통해 확실히 세종시를 떠나는 비율을 파악했다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처음엔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 지역별 특징들 중 거주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세대수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비율도 파악하여 동들은 가족단위로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많이살고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읍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인가구가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많다는것을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알았다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인구비율을 통해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조치원읍에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사람들이 대체로 많이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사는것도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알았다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데이터도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많고해서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자세히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들여다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봤고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떠나는 사람들은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인가구이며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그들 대부분은 경제적이유로 떠난다고 가정을 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면적당 가격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보증금을 통해 가격 분포를 파악했고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전체적으로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봤을때는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차이가 없으나 연도별로 봤을 때 크기가 있음을 통계적으로 확인했고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인가구들이 느낀 특히 아파트 가격의 상승이 그들을 전출하게 했다는 것을 알았다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앞으로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뿐만 아니라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비슷한 성격을 가진 지역들이 생기고 있었다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집값때문에 전출하는 인구의 비율이 많아지고 있으므로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특별히 신경 쓸 필요가 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3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D3DCFA-BEA3-4905-A615-CC21EEFA433A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Google Shape;83;p18">
            <a:extLst>
              <a:ext uri="{FF2B5EF4-FFF2-40B4-BE49-F238E27FC236}">
                <a16:creationId xmlns:a16="http://schemas.microsoft.com/office/drawing/2014/main" id="{08CC33BC-B88B-45B5-9D2F-18D6409F27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896" y="711341"/>
            <a:ext cx="3797081" cy="40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703730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26.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거주기간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70373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자가집에서 거주한 비율을 나타냈다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703731" cy="92329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세종시의 원래부터 살았던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‘10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이상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제외하면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년전부터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년전까지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세종시의 자가집을 찾는 인원이 꾸준히 늘었다가 어떠한 이유로 줄고있다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63BBBD-8EEA-4855-8503-FC80E99D091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AF77C-63A2-49CB-AEBD-ADBA9FBBAACC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95CA8-546A-416B-B1DF-293B45A394AB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6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066F3F-862B-4DA1-AB52-783F6BA5204C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703730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거주의사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70373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향후 거주의사를 직업별로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703731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세종시는 농어업에 최적화된 도시라는 뜻이다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.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Google Shape;90;p19">
            <a:extLst>
              <a:ext uri="{FF2B5EF4-FFF2-40B4-BE49-F238E27FC236}">
                <a16:creationId xmlns:a16="http://schemas.microsoft.com/office/drawing/2014/main" id="{CCB92C8D-83B1-4D9C-9417-698B1D8B05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943" y="896930"/>
            <a:ext cx="5277625" cy="354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218297-1DC9-48CA-9B40-433029148BB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45E57-88C7-4B74-B185-4EBE5FE3CAA5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7F4074-B9DD-4800-964E-EFFE1A8CE88A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DD779-5256-4B38-B74C-E7B271B6EADA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703730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29.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거주의사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703731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거주의사를 가정형태별로 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703731" cy="1477297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세종시는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사별이혼한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 경우가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긍정적인것을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 볼 수 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사별 이혼한 사람이 많은 이유는 경제적인 이유라는 가정을 세웠다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왜냐하면 이유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pic>
        <p:nvPicPr>
          <p:cNvPr id="13" name="Google Shape;96;p20">
            <a:extLst>
              <a:ext uri="{FF2B5EF4-FFF2-40B4-BE49-F238E27FC236}">
                <a16:creationId xmlns:a16="http://schemas.microsoft.com/office/drawing/2014/main" id="{CC097906-6B42-479B-BFA7-850D16A492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05" y="896929"/>
            <a:ext cx="4912519" cy="354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6E4C03-0703-471F-9121-96C7A3FBEF81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69AFBD-F3C0-4175-949A-25BB4F4C6AD3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11601A-23A6-4F67-9827-CE5D5331D224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5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56A270-85EB-482E-9CCF-3B7B10821C59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28.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지역별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세대원수별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세대수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지역별 거주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세대수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비율을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1477297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인이상까지 있지만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3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 이상으로 합산했다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이유는 가정을 이뤘다는 가정이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읍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인의 비율이 많고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동은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인이상의 비율이 많다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동은 가족들이 많이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산다는것을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유추 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14" name="Google Shape;102;p21">
            <a:extLst>
              <a:ext uri="{FF2B5EF4-FFF2-40B4-BE49-F238E27FC236}">
                <a16:creationId xmlns:a16="http://schemas.microsoft.com/office/drawing/2014/main" id="{62E8DAB5-82B0-40DC-B8AE-5CBC140DE5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14" y="667884"/>
            <a:ext cx="4780274" cy="4089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25E63C-2F5E-4E24-89A4-7382A9A39EB7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E5BC1D-90C8-4AF6-93CA-A94DF9EF7800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1816FC-9252-4DC5-AD6D-143337083CE7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2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75DEF7-F0C6-459F-AF12-8E458D1CB642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267962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22.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연령별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인구현황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.csv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267963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남자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나이대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별 거주 인구수를 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267963" cy="2031295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실제로 동은 남자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0~9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세와 남자 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30~39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세가 많이 살았다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여자 그래프도 같다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나이가 있는 분들은 읍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면에 많이 살았다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사별한 경우 읍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면에 많이 산다는 점을 유출 할 수 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조치원읍이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인구밀집도가 크다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14" name="Google Shape;135;p26">
            <a:extLst>
              <a:ext uri="{FF2B5EF4-FFF2-40B4-BE49-F238E27FC236}">
                <a16:creationId xmlns:a16="http://schemas.microsoft.com/office/drawing/2014/main" id="{2A0FA890-1D6F-4AB1-8E33-B1F29EE8C8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2" y="896930"/>
            <a:ext cx="1746646" cy="322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37;p26">
            <a:extLst>
              <a:ext uri="{FF2B5EF4-FFF2-40B4-BE49-F238E27FC236}">
                <a16:creationId xmlns:a16="http://schemas.microsoft.com/office/drawing/2014/main" id="{99F4F557-1D80-41DD-9295-573813BE0B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588" y="896930"/>
            <a:ext cx="1746646" cy="322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6;p17">
            <a:extLst>
              <a:ext uri="{FF2B5EF4-FFF2-40B4-BE49-F238E27FC236}">
                <a16:creationId xmlns:a16="http://schemas.microsoft.com/office/drawing/2014/main" id="{CDD46CEE-2CA5-43C4-BD67-F3B6DB0A657D}"/>
              </a:ext>
            </a:extLst>
          </p:cNvPr>
          <p:cNvSpPr txBox="1"/>
          <p:nvPr/>
        </p:nvSpPr>
        <p:spPr>
          <a:xfrm>
            <a:off x="3981776" y="4246570"/>
            <a:ext cx="758965" cy="338524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남자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0~9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</a:t>
            </a:r>
            <a:endParaRPr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Google Shape;76;p17">
            <a:extLst>
              <a:ext uri="{FF2B5EF4-FFF2-40B4-BE49-F238E27FC236}">
                <a16:creationId xmlns:a16="http://schemas.microsoft.com/office/drawing/2014/main" id="{3F3FDC64-E4FE-439F-BE1D-CFB3B0BE6D33}"/>
              </a:ext>
            </a:extLst>
          </p:cNvPr>
          <p:cNvSpPr txBox="1"/>
          <p:nvPr/>
        </p:nvSpPr>
        <p:spPr>
          <a:xfrm>
            <a:off x="5812793" y="4246570"/>
            <a:ext cx="1059330" cy="338524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남자 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30~39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</a:t>
            </a:r>
            <a:endParaRPr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Google Shape;76;p17">
            <a:extLst>
              <a:ext uri="{FF2B5EF4-FFF2-40B4-BE49-F238E27FC236}">
                <a16:creationId xmlns:a16="http://schemas.microsoft.com/office/drawing/2014/main" id="{A0B3A86E-14D7-40A2-A5E0-1C4D68DC703A}"/>
              </a:ext>
            </a:extLst>
          </p:cNvPr>
          <p:cNvSpPr txBox="1"/>
          <p:nvPr/>
        </p:nvSpPr>
        <p:spPr>
          <a:xfrm>
            <a:off x="7944176" y="4246570"/>
            <a:ext cx="949793" cy="338524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남자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90~99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</a:t>
            </a:r>
            <a:endParaRPr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658F9-1CC7-4418-8724-43C855927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49" y="896930"/>
            <a:ext cx="1746647" cy="32243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D16067-42AB-43CA-8A98-598D5BC17712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A1C9F4-D8D1-4808-AE82-C2B5341197B8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05D963-5573-4FD9-B6F3-2DE0D4CF5F47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3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B5F9D-DCB7-4CE4-AA3A-E8550FDBA902}"/>
              </a:ext>
            </a:extLst>
          </p:cNvPr>
          <p:cNvSpPr/>
          <p:nvPr/>
        </p:nvSpPr>
        <p:spPr>
          <a:xfrm>
            <a:off x="0" y="29"/>
            <a:ext cx="9144000" cy="5214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FB38-35C2-48B8-9E3F-F37E4786D698}"/>
              </a:ext>
            </a:extLst>
          </p:cNvPr>
          <p:cNvSpPr txBox="1"/>
          <p:nvPr/>
        </p:nvSpPr>
        <p:spPr>
          <a:xfrm>
            <a:off x="60840" y="27204"/>
            <a:ext cx="25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분석</a:t>
            </a:r>
          </a:p>
        </p:txBody>
      </p:sp>
      <p:sp>
        <p:nvSpPr>
          <p:cNvPr id="16" name="Google Shape;76;p17">
            <a:extLst>
              <a:ext uri="{FF2B5EF4-FFF2-40B4-BE49-F238E27FC236}">
                <a16:creationId xmlns:a16="http://schemas.microsoft.com/office/drawing/2014/main" id="{E4D81B2D-E40C-43F8-BA64-6E8A52CB01D4}"/>
              </a:ext>
            </a:extLst>
          </p:cNvPr>
          <p:cNvSpPr txBox="1"/>
          <p:nvPr/>
        </p:nvSpPr>
        <p:spPr>
          <a:xfrm>
            <a:off x="178713" y="896930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Google Shape;76;p17">
            <a:extLst>
              <a:ext uri="{FF2B5EF4-FFF2-40B4-BE49-F238E27FC236}">
                <a16:creationId xmlns:a16="http://schemas.microsoft.com/office/drawing/2014/main" id="{75AC5FC2-F7DD-4BC1-A4FF-84E69FBA4EFC}"/>
              </a:ext>
            </a:extLst>
          </p:cNvPr>
          <p:cNvSpPr txBox="1"/>
          <p:nvPr/>
        </p:nvSpPr>
        <p:spPr>
          <a:xfrm>
            <a:off x="996732" y="896930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23.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도로명주소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건물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geojson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32.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세종시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_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행정경계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읍면동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).</a:t>
            </a:r>
            <a:r>
              <a:rPr lang="en-US" altLang="ko-KR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geojson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Google Shape;76;p17">
            <a:extLst>
              <a:ext uri="{FF2B5EF4-FFF2-40B4-BE49-F238E27FC236}">
                <a16:creationId xmlns:a16="http://schemas.microsoft.com/office/drawing/2014/main" id="{84630D36-F3BF-47DD-8A0D-D7910927A9C6}"/>
              </a:ext>
            </a:extLst>
          </p:cNvPr>
          <p:cNvSpPr txBox="1"/>
          <p:nvPr/>
        </p:nvSpPr>
        <p:spPr>
          <a:xfrm>
            <a:off x="178713" y="1612738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Google Shape;76;p17">
            <a:extLst>
              <a:ext uri="{FF2B5EF4-FFF2-40B4-BE49-F238E27FC236}">
                <a16:creationId xmlns:a16="http://schemas.microsoft.com/office/drawing/2014/main" id="{4DF6DEE8-467F-4100-946B-B0C707477BCD}"/>
              </a:ext>
            </a:extLst>
          </p:cNvPr>
          <p:cNvSpPr txBox="1"/>
          <p:nvPr/>
        </p:nvSpPr>
        <p:spPr>
          <a:xfrm>
            <a:off x="996731" y="1612738"/>
            <a:ext cx="2939474" cy="553968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지역 면적당 근린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종시설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개수를 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 했다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Google Shape;76;p17">
            <a:extLst>
              <a:ext uri="{FF2B5EF4-FFF2-40B4-BE49-F238E27FC236}">
                <a16:creationId xmlns:a16="http://schemas.microsoft.com/office/drawing/2014/main" id="{1824217D-8403-4418-AE74-9891B6CB282B}"/>
              </a:ext>
            </a:extLst>
          </p:cNvPr>
          <p:cNvSpPr txBox="1"/>
          <p:nvPr/>
        </p:nvSpPr>
        <p:spPr>
          <a:xfrm>
            <a:off x="178713" y="2258057"/>
            <a:ext cx="678537" cy="369302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시사점</a:t>
            </a:r>
            <a:endParaRPr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Google Shape;76;p17">
            <a:extLst>
              <a:ext uri="{FF2B5EF4-FFF2-40B4-BE49-F238E27FC236}">
                <a16:creationId xmlns:a16="http://schemas.microsoft.com/office/drawing/2014/main" id="{486702D2-3FDC-4DA6-A416-0EA8E4CD3697}"/>
              </a:ext>
            </a:extLst>
          </p:cNvPr>
          <p:cNvSpPr txBox="1"/>
          <p:nvPr/>
        </p:nvSpPr>
        <p:spPr>
          <a:xfrm>
            <a:off x="996731" y="2258057"/>
            <a:ext cx="2939474" cy="923299"/>
          </a:xfrm>
          <a:prstGeom prst="rect">
            <a:avLst/>
          </a:prstGeom>
          <a:noFill/>
          <a:ln>
            <a:solidFill>
              <a:srgbClr val="26409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조치원읍의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근린시설의 개수가 월등하다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조치원읍에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인구가 많은 이유는 인프라가 잘 갖춰져 있기 때문일 것이다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2432B5-8391-4FDC-97EE-6CDFC4DD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57" y="896929"/>
            <a:ext cx="4820780" cy="352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F2B4CE-6A1A-45D6-98C3-6A55D5EB460A}"/>
              </a:ext>
            </a:extLst>
          </p:cNvPr>
          <p:cNvSpPr/>
          <p:nvPr/>
        </p:nvSpPr>
        <p:spPr>
          <a:xfrm>
            <a:off x="3693320" y="4873936"/>
            <a:ext cx="421481" cy="157162"/>
          </a:xfrm>
          <a:prstGeom prst="rect">
            <a:avLst/>
          </a:prstGeom>
          <a:solidFill>
            <a:srgbClr val="A9E494"/>
          </a:solidFill>
          <a:ln w="3175">
            <a:solidFill>
              <a:srgbClr val="A9E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46CBD8-0C42-4EE8-A10E-3C0DBD906904}"/>
              </a:ext>
            </a:extLst>
          </p:cNvPr>
          <p:cNvSpPr/>
          <p:nvPr/>
        </p:nvSpPr>
        <p:spPr>
          <a:xfrm>
            <a:off x="4361259" y="4873936"/>
            <a:ext cx="421481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DAA422-1CBE-4A4E-A648-AD7719522359}"/>
              </a:ext>
            </a:extLst>
          </p:cNvPr>
          <p:cNvSpPr/>
          <p:nvPr/>
        </p:nvSpPr>
        <p:spPr>
          <a:xfrm>
            <a:off x="5029200" y="4879604"/>
            <a:ext cx="421481" cy="1571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510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3175">
          <a:solidFill>
            <a:schemeClr val="accent1">
              <a:lumMod val="60000"/>
              <a:lumOff val="40000"/>
            </a:schemeClr>
          </a:solidFill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1838</Words>
  <Application>Microsoft Office PowerPoint</Application>
  <PresentationFormat>화면 슬라이드 쇼(16:9)</PresentationFormat>
  <Paragraphs>326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Noto Sans CJK KR Black</vt:lpstr>
      <vt:lpstr>Arial</vt:lpstr>
      <vt:lpstr>Noto Sans CJK KR Regular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이신행</dc:creator>
  <cp:lastModifiedBy>이 신행</cp:lastModifiedBy>
  <cp:revision>60</cp:revision>
  <dcterms:modified xsi:type="dcterms:W3CDTF">2021-04-01T02:50:58Z</dcterms:modified>
</cp:coreProperties>
</file>